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5CF0787-F3BA-44D0-B732-A699F03908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36E40EF5-2D6E-4E4F-BDFD-BAA8361CEE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D44D071-68C7-4074-9A3D-A5AB74334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6CC20-7CAF-4916-A816-E1F12952C59B}" type="datetimeFigureOut">
              <a:rPr lang="zh-TW" altLang="en-US" smtClean="0"/>
              <a:t>2023/4/7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42AAF84-CFC2-4426-BC50-5AFF172EDB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91868F3-C8F8-4B34-ADD4-11CC2B5E65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CE25A-BE1D-4998-84EC-FDFC7EF419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16225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87BC82C-5BD5-4154-A6F1-64D2F33F1D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35A7FE4C-6AEC-4BFE-A01A-02D9831E99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97D3C5A-D9DB-4F2B-9B2E-C651796753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6CC20-7CAF-4916-A816-E1F12952C59B}" type="datetimeFigureOut">
              <a:rPr lang="zh-TW" altLang="en-US" smtClean="0"/>
              <a:t>2023/4/7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90FBDD7-79FC-4C7D-81A9-E31C06C4E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56B2647-8CBC-46A0-BA42-BCA6C33612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CE25A-BE1D-4998-84EC-FDFC7EF419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11887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6FACB464-C667-4FFF-836C-A3464D97EE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742B501B-64F9-4FCD-BD38-46A3F719F8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131EB8E-8452-4E8E-9EA7-185A909FE8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6CC20-7CAF-4916-A816-E1F12952C59B}" type="datetimeFigureOut">
              <a:rPr lang="zh-TW" altLang="en-US" smtClean="0"/>
              <a:t>2023/4/7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46FCC3E4-1242-43E7-99E5-B610C18D2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523D9BE-A6FF-441C-9586-6D969ED8B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CE25A-BE1D-4998-84EC-FDFC7EF419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7845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3583492-0F37-41D7-B8C1-894BEECCF9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7B950AE-ABC0-410C-A93E-5F31DCE329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2FBFA57-89ED-4606-9451-2F9B3109C5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6CC20-7CAF-4916-A816-E1F12952C59B}" type="datetimeFigureOut">
              <a:rPr lang="zh-TW" altLang="en-US" smtClean="0"/>
              <a:t>2023/4/7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244C185-E4B6-4343-80FC-804A1E20CC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74A22B7-AEB2-404E-ADE1-253B7987BD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CE25A-BE1D-4998-84EC-FDFC7EF419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724547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5474ED2-259F-4CB6-98CF-567471385A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8E4148F8-CE32-49CD-A056-2B047C1E67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91A78DF-A1E9-4DD3-BE11-4034EE19AF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6CC20-7CAF-4916-A816-E1F12952C59B}" type="datetimeFigureOut">
              <a:rPr lang="zh-TW" altLang="en-US" smtClean="0"/>
              <a:t>2023/4/7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452494FC-6214-47FF-84CC-350552FDCC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9987978-CD8B-4CD2-995B-BAD671B5C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CE25A-BE1D-4998-84EC-FDFC7EF419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30711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514C2F6-F52E-42DD-92FE-6D1795F931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D2BA34C-2BD0-43BA-8A7B-D9E4E8DF19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C4B380CD-BF91-42DA-9ABA-1165F677A0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60B56DD-FF22-4668-B28C-2AF29B2A94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6CC20-7CAF-4916-A816-E1F12952C59B}" type="datetimeFigureOut">
              <a:rPr lang="zh-TW" altLang="en-US" smtClean="0"/>
              <a:t>2023/4/7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9D6DC73-516D-4FF0-8808-3004DE7AFF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4F76524-6862-422E-AB73-81E23F749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CE25A-BE1D-4998-84EC-FDFC7EF419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3827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9D2B32D-34EB-48BB-AD89-2881971149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B9A9A9E-ADF9-4ED4-95E0-E64736319E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886A6397-97E2-48BF-8F27-C4E44006FF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A1BE5C67-C2D0-46B5-A4FE-759B2B9C6C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0D3BF5F5-041D-4851-B464-E448058C62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708050B3-AA07-425B-8FEF-8EA8C2B50D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6CC20-7CAF-4916-A816-E1F12952C59B}" type="datetimeFigureOut">
              <a:rPr lang="zh-TW" altLang="en-US" smtClean="0"/>
              <a:t>2023/4/7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30D9197E-77AA-45E3-9878-002A77940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04B025DE-105C-4E32-8330-5C056D95A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CE25A-BE1D-4998-84EC-FDFC7EF419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15983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5E6FB69-471F-403F-8431-DA3429884C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D36ACCE9-9331-4C96-8579-2163658AEA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6CC20-7CAF-4916-A816-E1F12952C59B}" type="datetimeFigureOut">
              <a:rPr lang="zh-TW" altLang="en-US" smtClean="0"/>
              <a:t>2023/4/7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982D782C-5284-4797-B53B-E690CA532B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CC0490FB-3685-49C0-9127-FB244CF3D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CE25A-BE1D-4998-84EC-FDFC7EF419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1238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56919EF0-DADB-4399-BF7A-1C6B6778D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6CC20-7CAF-4916-A816-E1F12952C59B}" type="datetimeFigureOut">
              <a:rPr lang="zh-TW" altLang="en-US" smtClean="0"/>
              <a:t>2023/4/7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BB23CE3B-6075-4483-8AB1-A5FA65A6B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5E4FA41E-B540-48C3-9049-C7C3007D0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CE25A-BE1D-4998-84EC-FDFC7EF419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9429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63A2696-9735-4BDB-865F-3B043A957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22BA897-CC17-46C9-B2E6-6E70283CD8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20F1C02D-3348-498C-BAAC-9046C9A2D4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5365B01-C54E-4B85-A5D4-E17D6343B2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6CC20-7CAF-4916-A816-E1F12952C59B}" type="datetimeFigureOut">
              <a:rPr lang="zh-TW" altLang="en-US" smtClean="0"/>
              <a:t>2023/4/7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29608C0-A4AB-47D9-B328-7A6E12F01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7F67ABF-E2A4-4D07-8E00-AB78B1500A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CE25A-BE1D-4998-84EC-FDFC7EF419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9250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5915B10-FF2D-4D61-B4D2-BCEEBA9F09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3821FECE-20C7-44A3-B291-7934D8BCD6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058A51CF-2FA8-4F53-825B-3CEF71F68E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17D0AB2-33B7-4797-8DDD-AB474863D7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6CC20-7CAF-4916-A816-E1F12952C59B}" type="datetimeFigureOut">
              <a:rPr lang="zh-TW" altLang="en-US" smtClean="0"/>
              <a:t>2023/4/7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9A22B4B3-D6DA-47DA-95D3-70B5EDA6A5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8222F680-F8C3-468F-98B4-230737F8DD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CE25A-BE1D-4998-84EC-FDFC7EF419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4899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AD0AC89D-FDFB-4D6E-821A-48CB0B8381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2E4A7D4-456F-414E-A396-BB4F79DCD1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9C63E37-DBCA-478E-BB96-C22248610D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B6CC20-7CAF-4916-A816-E1F12952C59B}" type="datetimeFigureOut">
              <a:rPr lang="zh-TW" altLang="en-US" smtClean="0"/>
              <a:t>2023/4/7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BEAF946-3858-4E54-B6EA-C7112C7FF7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A5358B6-3B81-44A4-AB20-89FD56D23F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4CE25A-BE1D-4998-84EC-FDFC7EF419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8102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56D02E0-6333-43EF-8910-C95F577135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4198" y="1581220"/>
            <a:ext cx="9688497" cy="946134"/>
          </a:xfrm>
        </p:spPr>
        <p:txBody>
          <a:bodyPr>
            <a:normAutofit fontScale="90000"/>
          </a:bodyPr>
          <a:lstStyle/>
          <a:p>
            <a:br>
              <a:rPr lang="en-US" altLang="zh-TW" dirty="0"/>
            </a:br>
            <a:r>
              <a:rPr lang="zh-TW" altLang="zh-TW" dirty="0"/>
              <a:t>學雜費</a:t>
            </a:r>
            <a:r>
              <a:rPr lang="zh-TW" altLang="en-US" dirty="0"/>
              <a:t>繳費方式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0CA7782-4717-44D1-BA9F-C1DDD06ED3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51751" y="2527354"/>
            <a:ext cx="9688497" cy="2390389"/>
          </a:xfrm>
        </p:spPr>
        <p:txBody>
          <a:bodyPr>
            <a:normAutofit/>
          </a:bodyPr>
          <a:lstStyle/>
          <a:p>
            <a:pPr algn="l"/>
            <a:endParaRPr lang="en-US" altLang="zh-TW" dirty="0"/>
          </a:p>
          <a:p>
            <a:pPr algn="l"/>
            <a:r>
              <a:rPr lang="zh-TW" altLang="en-US" dirty="0"/>
              <a:t>一、</a:t>
            </a:r>
            <a:r>
              <a:rPr lang="zh-TW" altLang="en-US" dirty="0">
                <a:highlight>
                  <a:srgbClr val="FFFF00"/>
                </a:highlight>
              </a:rPr>
              <a:t>新增：信用卡至</a:t>
            </a:r>
            <a:r>
              <a:rPr lang="en-US" altLang="zh-TW" dirty="0" err="1">
                <a:highlight>
                  <a:srgbClr val="FFFF00"/>
                </a:highlight>
              </a:rPr>
              <a:t>i</a:t>
            </a:r>
            <a:r>
              <a:rPr lang="zh-TW" altLang="zh-TW" dirty="0">
                <a:highlight>
                  <a:srgbClr val="FFFF00"/>
                </a:highlight>
              </a:rPr>
              <a:t>繳費平台網頁繳費，免手續費！</a:t>
            </a:r>
            <a:endParaRPr lang="en-US" altLang="zh-TW" dirty="0">
              <a:highlight>
                <a:srgbClr val="FFFF00"/>
              </a:highlight>
            </a:endParaRPr>
          </a:p>
          <a:p>
            <a:pPr algn="l"/>
            <a:r>
              <a:rPr lang="zh-TW" altLang="en-US" dirty="0"/>
              <a:t>三、玉山銀行帳戶轉帳繳費免手續費。</a:t>
            </a:r>
            <a:endParaRPr lang="en-US" altLang="zh-TW" dirty="0"/>
          </a:p>
          <a:p>
            <a:pPr algn="l"/>
            <a:r>
              <a:rPr lang="zh-TW" altLang="en-US" dirty="0"/>
              <a:t>四、可至便利商店</a:t>
            </a:r>
            <a:r>
              <a:rPr lang="en-US" altLang="zh-TW" dirty="0"/>
              <a:t>(7-11</a:t>
            </a:r>
            <a:r>
              <a:rPr lang="zh-TW" altLang="en-US" dirty="0"/>
              <a:t>、全家、萊爾富、 </a:t>
            </a:r>
            <a:r>
              <a:rPr lang="en-US" altLang="zh-TW" dirty="0"/>
              <a:t>OK)</a:t>
            </a:r>
            <a:r>
              <a:rPr lang="zh-TW" altLang="en-US" dirty="0"/>
              <a:t> 繳費，需外加手續費</a:t>
            </a:r>
            <a:r>
              <a:rPr lang="en-US" altLang="zh-TW" dirty="0"/>
              <a:t>6</a:t>
            </a:r>
            <a:r>
              <a:rPr lang="zh-TW" altLang="en-US" dirty="0"/>
              <a:t>元。</a:t>
            </a:r>
            <a:endParaRPr lang="en-US" altLang="zh-TW" dirty="0"/>
          </a:p>
          <a:p>
            <a:pPr algn="l"/>
            <a:endParaRPr lang="en-US" altLang="zh-TW" dirty="0"/>
          </a:p>
          <a:p>
            <a:endParaRPr lang="zh-TW" altLang="zh-TW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57711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56D02E0-6333-43EF-8910-C95F577135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2458" y="1084279"/>
            <a:ext cx="11043822" cy="270846"/>
          </a:xfrm>
        </p:spPr>
        <p:txBody>
          <a:bodyPr>
            <a:normAutofit fontScale="90000"/>
          </a:bodyPr>
          <a:lstStyle/>
          <a:p>
            <a:r>
              <a:rPr lang="zh-TW" altLang="en-US" dirty="0"/>
              <a:t>信用卡繳學費輕鬆</a:t>
            </a:r>
            <a:r>
              <a:rPr lang="en-US" altLang="zh-TW" dirty="0"/>
              <a:t>3</a:t>
            </a:r>
            <a:r>
              <a:rPr lang="zh-TW" altLang="en-US" dirty="0"/>
              <a:t>分鐘，免手續費！</a:t>
            </a:r>
          </a:p>
        </p:txBody>
      </p:sp>
      <p:pic>
        <p:nvPicPr>
          <p:cNvPr id="8" name="圖片 7">
            <a:extLst>
              <a:ext uri="{FF2B5EF4-FFF2-40B4-BE49-F238E27FC236}">
                <a16:creationId xmlns:a16="http://schemas.microsoft.com/office/drawing/2014/main" id="{B70BA8C0-53F6-45B5-9018-F18458CDFA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4067" y="3678873"/>
            <a:ext cx="1590093" cy="1590093"/>
          </a:xfrm>
          <a:prstGeom prst="rect">
            <a:avLst/>
          </a:prstGeom>
        </p:spPr>
      </p:pic>
      <p:sp>
        <p:nvSpPr>
          <p:cNvPr id="9" name="文字方塊 8">
            <a:extLst>
              <a:ext uri="{FF2B5EF4-FFF2-40B4-BE49-F238E27FC236}">
                <a16:creationId xmlns:a16="http://schemas.microsoft.com/office/drawing/2014/main" id="{56A4818A-5431-49F6-BEDD-C09977F576D2}"/>
              </a:ext>
            </a:extLst>
          </p:cNvPr>
          <p:cNvSpPr txBox="1"/>
          <p:nvPr/>
        </p:nvSpPr>
        <p:spPr>
          <a:xfrm>
            <a:off x="1487918" y="5268966"/>
            <a:ext cx="20224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err="1"/>
              <a:t>i</a:t>
            </a:r>
            <a:r>
              <a:rPr lang="zh-TW" altLang="en-US" dirty="0"/>
              <a:t>繳費平台</a:t>
            </a:r>
            <a:r>
              <a:rPr lang="en-US" altLang="zh-TW" dirty="0"/>
              <a:t>QR</a:t>
            </a:r>
            <a:r>
              <a:rPr lang="zh-TW" altLang="en-US" dirty="0"/>
              <a:t> </a:t>
            </a:r>
            <a:r>
              <a:rPr lang="en-US" altLang="zh-TW" dirty="0"/>
              <a:t>CODE</a:t>
            </a:r>
            <a:endParaRPr lang="zh-TW" altLang="en-US" dirty="0"/>
          </a:p>
        </p:txBody>
      </p:sp>
      <p:pic>
        <p:nvPicPr>
          <p:cNvPr id="7" name="圖片 6">
            <a:extLst>
              <a:ext uri="{FF2B5EF4-FFF2-40B4-BE49-F238E27FC236}">
                <a16:creationId xmlns:a16="http://schemas.microsoft.com/office/drawing/2014/main" id="{E81CE87B-DC95-4D3E-9024-346886E1EE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8282" y="1795931"/>
            <a:ext cx="2597221" cy="4618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1607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56D02E0-6333-43EF-8910-C95F577135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2458" y="1084279"/>
            <a:ext cx="11043822" cy="270846"/>
          </a:xfrm>
        </p:spPr>
        <p:txBody>
          <a:bodyPr>
            <a:normAutofit fontScale="90000"/>
          </a:bodyPr>
          <a:lstStyle/>
          <a:p>
            <a:r>
              <a:rPr lang="zh-TW" altLang="en-US" dirty="0"/>
              <a:t>信用卡繳學費輕鬆</a:t>
            </a:r>
            <a:r>
              <a:rPr lang="en-US" altLang="zh-TW" dirty="0"/>
              <a:t>3</a:t>
            </a:r>
            <a:r>
              <a:rPr lang="zh-TW" altLang="en-US" dirty="0"/>
              <a:t>分鐘，免手續費！</a:t>
            </a:r>
          </a:p>
        </p:txBody>
      </p:sp>
      <p:pic>
        <p:nvPicPr>
          <p:cNvPr id="8" name="圖片 7">
            <a:extLst>
              <a:ext uri="{FF2B5EF4-FFF2-40B4-BE49-F238E27FC236}">
                <a16:creationId xmlns:a16="http://schemas.microsoft.com/office/drawing/2014/main" id="{B70BA8C0-53F6-45B5-9018-F18458CDFA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4067" y="3678873"/>
            <a:ext cx="1590093" cy="1590093"/>
          </a:xfrm>
          <a:prstGeom prst="rect">
            <a:avLst/>
          </a:prstGeom>
        </p:spPr>
      </p:pic>
      <p:sp>
        <p:nvSpPr>
          <p:cNvPr id="9" name="文字方塊 8">
            <a:extLst>
              <a:ext uri="{FF2B5EF4-FFF2-40B4-BE49-F238E27FC236}">
                <a16:creationId xmlns:a16="http://schemas.microsoft.com/office/drawing/2014/main" id="{56A4818A-5431-49F6-BEDD-C09977F576D2}"/>
              </a:ext>
            </a:extLst>
          </p:cNvPr>
          <p:cNvSpPr txBox="1"/>
          <p:nvPr/>
        </p:nvSpPr>
        <p:spPr>
          <a:xfrm>
            <a:off x="1487918" y="5268966"/>
            <a:ext cx="20224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err="1"/>
              <a:t>i</a:t>
            </a:r>
            <a:r>
              <a:rPr lang="zh-TW" altLang="en-US" dirty="0"/>
              <a:t>繳費平台</a:t>
            </a:r>
            <a:r>
              <a:rPr lang="en-US" altLang="zh-TW" dirty="0"/>
              <a:t>QR</a:t>
            </a:r>
            <a:r>
              <a:rPr lang="zh-TW" altLang="en-US" dirty="0"/>
              <a:t> </a:t>
            </a:r>
            <a:r>
              <a:rPr lang="en-US" altLang="zh-TW" dirty="0"/>
              <a:t>CODE</a:t>
            </a:r>
            <a:endParaRPr lang="zh-TW" altLang="en-US" dirty="0"/>
          </a:p>
        </p:txBody>
      </p:sp>
      <p:pic>
        <p:nvPicPr>
          <p:cNvPr id="11" name="圖片 10">
            <a:extLst>
              <a:ext uri="{FF2B5EF4-FFF2-40B4-BE49-F238E27FC236}">
                <a16:creationId xmlns:a16="http://schemas.microsoft.com/office/drawing/2014/main" id="{AF2BCF49-EE71-4394-B9F5-E3C223F9EC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7060" y="1648951"/>
            <a:ext cx="2614976" cy="4649754"/>
          </a:xfrm>
          <a:prstGeom prst="rect">
            <a:avLst/>
          </a:prstGeom>
        </p:spPr>
      </p:pic>
      <p:sp>
        <p:nvSpPr>
          <p:cNvPr id="5" name="文字方塊 4">
            <a:extLst>
              <a:ext uri="{FF2B5EF4-FFF2-40B4-BE49-F238E27FC236}">
                <a16:creationId xmlns:a16="http://schemas.microsoft.com/office/drawing/2014/main" id="{03D6C472-7DE1-43DB-AA1C-B73685E817DE}"/>
              </a:ext>
            </a:extLst>
          </p:cNvPr>
          <p:cNvSpPr txBox="1"/>
          <p:nvPr/>
        </p:nvSpPr>
        <p:spPr>
          <a:xfrm>
            <a:off x="7342446" y="3678873"/>
            <a:ext cx="3185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/>
              <a:t>點進繳費專區：「學費」欄位</a:t>
            </a:r>
          </a:p>
        </p:txBody>
      </p:sp>
    </p:spTree>
    <p:extLst>
      <p:ext uri="{BB962C8B-B14F-4D97-AF65-F5344CB8AC3E}">
        <p14:creationId xmlns:p14="http://schemas.microsoft.com/office/powerpoint/2010/main" val="14848768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圖片 7">
            <a:extLst>
              <a:ext uri="{FF2B5EF4-FFF2-40B4-BE49-F238E27FC236}">
                <a16:creationId xmlns:a16="http://schemas.microsoft.com/office/drawing/2014/main" id="{B70BA8C0-53F6-45B5-9018-F18458CDFA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553" y="2942026"/>
            <a:ext cx="1590093" cy="1590093"/>
          </a:xfrm>
          <a:prstGeom prst="rect">
            <a:avLst/>
          </a:prstGeom>
        </p:spPr>
      </p:pic>
      <p:sp>
        <p:nvSpPr>
          <p:cNvPr id="9" name="文字方塊 8">
            <a:extLst>
              <a:ext uri="{FF2B5EF4-FFF2-40B4-BE49-F238E27FC236}">
                <a16:creationId xmlns:a16="http://schemas.microsoft.com/office/drawing/2014/main" id="{56A4818A-5431-49F6-BEDD-C09977F576D2}"/>
              </a:ext>
            </a:extLst>
          </p:cNvPr>
          <p:cNvSpPr txBox="1"/>
          <p:nvPr/>
        </p:nvSpPr>
        <p:spPr>
          <a:xfrm>
            <a:off x="787404" y="4532119"/>
            <a:ext cx="20224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err="1"/>
              <a:t>i</a:t>
            </a:r>
            <a:r>
              <a:rPr lang="zh-TW" altLang="en-US" dirty="0"/>
              <a:t>繳費平台</a:t>
            </a:r>
            <a:r>
              <a:rPr lang="en-US" altLang="zh-TW" dirty="0"/>
              <a:t>QR</a:t>
            </a:r>
            <a:r>
              <a:rPr lang="zh-TW" altLang="en-US" dirty="0"/>
              <a:t> </a:t>
            </a:r>
            <a:r>
              <a:rPr lang="en-US" altLang="zh-TW" dirty="0"/>
              <a:t>CODE</a:t>
            </a:r>
            <a:endParaRPr lang="zh-TW" altLang="en-US" dirty="0"/>
          </a:p>
        </p:txBody>
      </p:sp>
      <p:pic>
        <p:nvPicPr>
          <p:cNvPr id="10" name="圖片 9">
            <a:extLst>
              <a:ext uri="{FF2B5EF4-FFF2-40B4-BE49-F238E27FC236}">
                <a16:creationId xmlns:a16="http://schemas.microsoft.com/office/drawing/2014/main" id="{7FABE809-EA35-4050-9F2A-4B7617BE464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1115" y="1416021"/>
            <a:ext cx="2916817" cy="5186465"/>
          </a:xfrm>
          <a:prstGeom prst="rect">
            <a:avLst/>
          </a:prstGeom>
        </p:spPr>
      </p:pic>
      <p:sp>
        <p:nvSpPr>
          <p:cNvPr id="13" name="標題 1">
            <a:extLst>
              <a:ext uri="{FF2B5EF4-FFF2-40B4-BE49-F238E27FC236}">
                <a16:creationId xmlns:a16="http://schemas.microsoft.com/office/drawing/2014/main" id="{63338BE2-0113-4286-8554-7159FE3E2101}"/>
              </a:ext>
            </a:extLst>
          </p:cNvPr>
          <p:cNvSpPr txBox="1">
            <a:spLocks/>
          </p:cNvSpPr>
          <p:nvPr/>
        </p:nvSpPr>
        <p:spPr>
          <a:xfrm>
            <a:off x="648069" y="18359"/>
            <a:ext cx="11043822" cy="127011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50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dirty="0"/>
              <a:t>信用卡繳學費輕鬆</a:t>
            </a:r>
            <a:r>
              <a:rPr lang="en-US" altLang="zh-TW" dirty="0"/>
              <a:t>3</a:t>
            </a:r>
            <a:r>
              <a:rPr lang="zh-TW" altLang="en-US" dirty="0"/>
              <a:t>分鐘，免手續費！</a:t>
            </a: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71719793-1BF5-4008-ABF1-52B1C71FC083}"/>
              </a:ext>
            </a:extLst>
          </p:cNvPr>
          <p:cNvSpPr txBox="1"/>
          <p:nvPr/>
        </p:nvSpPr>
        <p:spPr>
          <a:xfrm>
            <a:off x="7332955" y="2254928"/>
            <a:ext cx="350668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 err="1">
                <a:solidFill>
                  <a:srgbClr val="FF0000"/>
                </a:solidFill>
              </a:rPr>
              <a:t>i</a:t>
            </a:r>
            <a:r>
              <a:rPr lang="en-US" altLang="zh-TW" sz="2800" dirty="0">
                <a:solidFill>
                  <a:srgbClr val="FF0000"/>
                </a:solidFill>
              </a:rPr>
              <a:t> </a:t>
            </a:r>
            <a:r>
              <a:rPr lang="zh-TW" altLang="en-US" sz="2800" dirty="0">
                <a:solidFill>
                  <a:srgbClr val="FF0000"/>
                </a:solidFill>
              </a:rPr>
              <a:t>繳費平台學校代碼：「</a:t>
            </a:r>
            <a:r>
              <a:rPr lang="en-US" altLang="zh-TW" sz="2800" dirty="0">
                <a:solidFill>
                  <a:srgbClr val="FF0000"/>
                </a:solidFill>
              </a:rPr>
              <a:t>8814602219</a:t>
            </a:r>
            <a:r>
              <a:rPr lang="zh-TW" altLang="en-US" sz="2800" dirty="0">
                <a:solidFill>
                  <a:srgbClr val="FF0000"/>
                </a:solidFill>
              </a:rPr>
              <a:t>」</a:t>
            </a:r>
            <a:endParaRPr lang="en-US" altLang="zh-TW" sz="2800" dirty="0">
              <a:solidFill>
                <a:srgbClr val="FF0000"/>
              </a:solidFill>
            </a:endParaRPr>
          </a:p>
          <a:p>
            <a:br>
              <a:rPr lang="zh-TW" altLang="en-US" sz="2800" dirty="0">
                <a:solidFill>
                  <a:srgbClr val="FF0000"/>
                </a:solidFill>
              </a:rPr>
            </a:br>
            <a:r>
              <a:rPr lang="zh-TW" altLang="en-US" sz="2800" dirty="0">
                <a:solidFill>
                  <a:srgbClr val="FF0000"/>
                </a:solidFill>
              </a:rPr>
              <a:t>如果用搜尋的需要打全銜「桃園市蘆竹區蘆竹國民小學」才會找得到上面的代碼喔！</a:t>
            </a:r>
          </a:p>
        </p:txBody>
      </p:sp>
    </p:spTree>
    <p:extLst>
      <p:ext uri="{BB962C8B-B14F-4D97-AF65-F5344CB8AC3E}">
        <p14:creationId xmlns:p14="http://schemas.microsoft.com/office/powerpoint/2010/main" val="25547727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圖片 7">
            <a:extLst>
              <a:ext uri="{FF2B5EF4-FFF2-40B4-BE49-F238E27FC236}">
                <a16:creationId xmlns:a16="http://schemas.microsoft.com/office/drawing/2014/main" id="{B70BA8C0-53F6-45B5-9018-F18458CDFA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553" y="2942026"/>
            <a:ext cx="1590093" cy="1590093"/>
          </a:xfrm>
          <a:prstGeom prst="rect">
            <a:avLst/>
          </a:prstGeom>
        </p:spPr>
      </p:pic>
      <p:sp>
        <p:nvSpPr>
          <p:cNvPr id="9" name="文字方塊 8">
            <a:extLst>
              <a:ext uri="{FF2B5EF4-FFF2-40B4-BE49-F238E27FC236}">
                <a16:creationId xmlns:a16="http://schemas.microsoft.com/office/drawing/2014/main" id="{56A4818A-5431-49F6-BEDD-C09977F576D2}"/>
              </a:ext>
            </a:extLst>
          </p:cNvPr>
          <p:cNvSpPr txBox="1"/>
          <p:nvPr/>
        </p:nvSpPr>
        <p:spPr>
          <a:xfrm>
            <a:off x="787404" y="4532119"/>
            <a:ext cx="20224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err="1"/>
              <a:t>i</a:t>
            </a:r>
            <a:r>
              <a:rPr lang="zh-TW" altLang="en-US" dirty="0"/>
              <a:t>繳費平台</a:t>
            </a:r>
            <a:r>
              <a:rPr lang="en-US" altLang="zh-TW" dirty="0"/>
              <a:t>QR</a:t>
            </a:r>
            <a:r>
              <a:rPr lang="zh-TW" altLang="en-US" dirty="0"/>
              <a:t> </a:t>
            </a:r>
            <a:r>
              <a:rPr lang="en-US" altLang="zh-TW" dirty="0"/>
              <a:t>CODE</a:t>
            </a:r>
            <a:endParaRPr lang="zh-TW" altLang="en-US" dirty="0"/>
          </a:p>
        </p:txBody>
      </p:sp>
      <p:pic>
        <p:nvPicPr>
          <p:cNvPr id="7" name="圖片 6">
            <a:extLst>
              <a:ext uri="{FF2B5EF4-FFF2-40B4-BE49-F238E27FC236}">
                <a16:creationId xmlns:a16="http://schemas.microsoft.com/office/drawing/2014/main" id="{C33AFDA8-A48D-4465-9A0C-F44181B7BAB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5782" y="2782984"/>
            <a:ext cx="8188814" cy="2218424"/>
          </a:xfrm>
          <a:prstGeom prst="rect">
            <a:avLst/>
          </a:prstGeom>
        </p:spPr>
      </p:pic>
      <p:sp>
        <p:nvSpPr>
          <p:cNvPr id="4" name="文字方塊 3">
            <a:extLst>
              <a:ext uri="{FF2B5EF4-FFF2-40B4-BE49-F238E27FC236}">
                <a16:creationId xmlns:a16="http://schemas.microsoft.com/office/drawing/2014/main" id="{435EB7B3-3B9B-44FB-B6C4-0BBEAF44ABD2}"/>
              </a:ext>
            </a:extLst>
          </p:cNvPr>
          <p:cNvSpPr txBox="1"/>
          <p:nvPr/>
        </p:nvSpPr>
        <p:spPr>
          <a:xfrm>
            <a:off x="3419382" y="2235514"/>
            <a:ext cx="53532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/>
              <a:t>注意：要在繳費期間內才能繳費喔！</a:t>
            </a:r>
          </a:p>
        </p:txBody>
      </p:sp>
      <p:sp>
        <p:nvSpPr>
          <p:cNvPr id="11" name="標題 1">
            <a:extLst>
              <a:ext uri="{FF2B5EF4-FFF2-40B4-BE49-F238E27FC236}">
                <a16:creationId xmlns:a16="http://schemas.microsoft.com/office/drawing/2014/main" id="{5C0176A1-AD37-41D4-8889-0E1C5E51CA62}"/>
              </a:ext>
            </a:extLst>
          </p:cNvPr>
          <p:cNvSpPr txBox="1">
            <a:spLocks/>
          </p:cNvSpPr>
          <p:nvPr/>
        </p:nvSpPr>
        <p:spPr>
          <a:xfrm>
            <a:off x="787404" y="408977"/>
            <a:ext cx="11043822" cy="127011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50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dirty="0"/>
              <a:t>信用卡繳學費輕鬆</a:t>
            </a:r>
            <a:r>
              <a:rPr lang="en-US" altLang="zh-TW" dirty="0"/>
              <a:t>3</a:t>
            </a:r>
            <a:r>
              <a:rPr lang="zh-TW" altLang="en-US" dirty="0"/>
              <a:t>分鐘，免手續費！</a:t>
            </a:r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9D58656B-34C2-49BE-8027-5C6126682DFD}"/>
              </a:ext>
            </a:extLst>
          </p:cNvPr>
          <p:cNvSpPr txBox="1"/>
          <p:nvPr/>
        </p:nvSpPr>
        <p:spPr>
          <a:xfrm>
            <a:off x="3419382" y="5179546"/>
            <a:ext cx="72427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/>
              <a:t>繳費完成！</a:t>
            </a:r>
            <a:endParaRPr lang="en-US" altLang="zh-TW" sz="2400" dirty="0"/>
          </a:p>
          <a:p>
            <a:r>
              <a:rPr lang="zh-TW" altLang="en-US" sz="2400" dirty="0"/>
              <a:t>如有繳費疑問可洽總務處出納陳小姐</a:t>
            </a:r>
            <a:r>
              <a:rPr lang="en-US" altLang="zh-TW" sz="2400" dirty="0"/>
              <a:t>322-1731#511</a:t>
            </a:r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9601650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186</Words>
  <Application>Microsoft Office PowerPoint</Application>
  <PresentationFormat>寬螢幕</PresentationFormat>
  <Paragraphs>20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0" baseType="lpstr">
      <vt:lpstr>新細明體</vt:lpstr>
      <vt:lpstr>Arial</vt:lpstr>
      <vt:lpstr>Calibri</vt:lpstr>
      <vt:lpstr>Calibri Light</vt:lpstr>
      <vt:lpstr>Office 佈景主題</vt:lpstr>
      <vt:lpstr> 學雜費繳費方式</vt:lpstr>
      <vt:lpstr>信用卡繳學費輕鬆3分鐘，免手續費！</vt:lpstr>
      <vt:lpstr>信用卡繳學費輕鬆3分鐘，免手續費！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111學年度學雜費繳費方式</dc:title>
  <dc:creator>User</dc:creator>
  <cp:lastModifiedBy>User</cp:lastModifiedBy>
  <cp:revision>6</cp:revision>
  <dcterms:created xsi:type="dcterms:W3CDTF">2022-09-22T01:04:26Z</dcterms:created>
  <dcterms:modified xsi:type="dcterms:W3CDTF">2023-04-07T08:33:45Z</dcterms:modified>
</cp:coreProperties>
</file>